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67" r:id="rId15"/>
    <p:sldId id="274" r:id="rId16"/>
    <p:sldId id="268" r:id="rId17"/>
    <p:sldId id="275" r:id="rId18"/>
    <p:sldId id="269" r:id="rId19"/>
    <p:sldId id="270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92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6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71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17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60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4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52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1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3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6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4E97B-AD33-4D9D-859A-B25227A8492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FBB4-9832-439D-ACDE-E6D5E67A8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26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02" y="2567258"/>
            <a:ext cx="2815322" cy="2318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277" y="334850"/>
            <a:ext cx="107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B7B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 84 общеразвивающего вида с приоритетным осуществлением деятельности по художественно - эстетическому направлению развития детей»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0546" y="1764406"/>
            <a:ext cx="689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ЗАНЯТИЕ ПО ПРОЕКТУ «ОБУЧЕНИЕ ГРАМОТЕ»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«В гостях у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принцессы Грамматике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4124" y="3541690"/>
            <a:ext cx="551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Михендеева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Владимировна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6237" y="5859887"/>
            <a:ext cx="455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Каменск – Уральский 2022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4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2755" y="218941"/>
            <a:ext cx="312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ЗАДАНИЕ №2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ОТ РАЗБОЙНИКА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1538" y="865272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Прочитай слоги. Какие слова из них получаются?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431" y="2292439"/>
            <a:ext cx="2730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ЧА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2755" y="2646382"/>
            <a:ext cx="3232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ЩИК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7431" y="4134118"/>
            <a:ext cx="289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СВЕ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3668" y="4713668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СЫ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1764406" y="3103808"/>
            <a:ext cx="502276" cy="103031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8" idx="0"/>
          </p:cNvCxnSpPr>
          <p:nvPr/>
        </p:nvCxnSpPr>
        <p:spPr>
          <a:xfrm>
            <a:off x="2466304" y="3103808"/>
            <a:ext cx="2816591" cy="160986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975127" y="3418663"/>
            <a:ext cx="388923" cy="126213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86" y="3618963"/>
            <a:ext cx="2133600" cy="2667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442" y="3127209"/>
            <a:ext cx="2438400" cy="31729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51" y="1618008"/>
            <a:ext cx="2826913" cy="310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2242" y="3111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ЗАДАНИЕ №2 </a:t>
            </a:r>
          </a:p>
          <a:p>
            <a:pPr lvl="0"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ОТ РАЗБОЙНИКА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22242" y="9574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</a:rPr>
              <a:t>Прочитай слоги. Какие слова из них получаются?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2282" y="2382592"/>
            <a:ext cx="2730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МЯ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549" y="4161676"/>
            <a:ext cx="2228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ТЕ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270" y="4161676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СО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3510" y="2382592"/>
            <a:ext cx="2176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ВА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0242" y="2382592"/>
            <a:ext cx="2107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ЯЦ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3716" y="4157710"/>
            <a:ext cx="2543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ЗА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043189" y="3090478"/>
            <a:ext cx="824248" cy="107119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6" idx="0"/>
          </p:cNvCxnSpPr>
          <p:nvPr/>
        </p:nvCxnSpPr>
        <p:spPr>
          <a:xfrm>
            <a:off x="1906074" y="3090478"/>
            <a:ext cx="1300104" cy="107119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3248446" y="3110470"/>
            <a:ext cx="1052766" cy="107119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404575" y="3110470"/>
            <a:ext cx="1043188" cy="105120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576552" y="3110470"/>
            <a:ext cx="1004552" cy="104724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9FBFA"/>
              </a:clrFrom>
              <a:clrTo>
                <a:srgbClr val="F9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114" y="1405730"/>
            <a:ext cx="1703065" cy="2247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74" y="3826234"/>
            <a:ext cx="2705226" cy="281403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1777285"/>
            <a:ext cx="2083240" cy="211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5121" y="3368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ЗАДАНИЕ 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№3 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ОТ РАЗБОЙНИКА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9769" y="983208"/>
            <a:ext cx="566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НАЙДИ СЛОВА И РАСКРАСЬ ИХ РАЗНЫМИ ЦВЕТАМИ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09093" y="5336361"/>
            <a:ext cx="1287888" cy="12106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654" y="2039050"/>
            <a:ext cx="1298561" cy="1219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51" y="2977115"/>
            <a:ext cx="1298561" cy="121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4099670"/>
            <a:ext cx="1298561" cy="1219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560" y="4798840"/>
            <a:ext cx="1298561" cy="12193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188" y="3868009"/>
            <a:ext cx="1298561" cy="12193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18" y="2648703"/>
            <a:ext cx="1298561" cy="12193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905" y="1724313"/>
            <a:ext cx="1298561" cy="12193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021" y="1480343"/>
            <a:ext cx="1298561" cy="12193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616" y="660042"/>
            <a:ext cx="1298561" cy="12193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042" y="1081337"/>
            <a:ext cx="1298561" cy="12193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888" y="2209694"/>
            <a:ext cx="1298561" cy="12193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573" y="3429000"/>
            <a:ext cx="1298561" cy="12193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03" y="4477662"/>
            <a:ext cx="1298561" cy="12193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044" y="5121884"/>
            <a:ext cx="1298561" cy="1219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8652" y="5633425"/>
            <a:ext cx="1270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Б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5171" y="4392867"/>
            <a:ext cx="992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Ы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2214" y="3232006"/>
            <a:ext cx="149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К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28903" y="2296135"/>
            <a:ext cx="2102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А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2090" y="1964101"/>
            <a:ext cx="1457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Л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46629" y="2922284"/>
            <a:ext cx="177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09478" y="4167890"/>
            <a:ext cx="1951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143000" y="5051669"/>
            <a:ext cx="6238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prstClr val="black"/>
                </a:solidFill>
                <a:latin typeface="Arial Black" panose="020B0A04020102020204" pitchFamily="34" charset="0"/>
              </a:rPr>
              <a:t>Б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368166" y="5336361"/>
            <a:ext cx="6383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prstClr val="black"/>
                </a:solidFill>
                <a:latin typeface="Arial Black" panose="020B0A04020102020204" pitchFamily="34" charset="0"/>
              </a:rPr>
              <a:t>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47986" y="4737163"/>
            <a:ext cx="1616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У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182534" y="3624434"/>
            <a:ext cx="5966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prstClr val="black"/>
                </a:solidFill>
                <a:latin typeface="Arial Black" panose="020B0A04020102020204" pitchFamily="34" charset="0"/>
              </a:rPr>
              <a:t>К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355989" y="2505101"/>
            <a:ext cx="6238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prstClr val="black"/>
                </a:solidFill>
                <a:latin typeface="Arial Black" panose="020B0A04020102020204" pitchFamily="34" charset="0"/>
              </a:rPr>
              <a:t>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764011" y="1320554"/>
            <a:ext cx="1574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М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97895" y="954872"/>
            <a:ext cx="1270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Я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922633" y="1824973"/>
            <a:ext cx="1270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Ч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64011" y="6018145"/>
            <a:ext cx="3167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Индивидуальная работа по карточке</a:t>
            </a:r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57" y="3513247"/>
            <a:ext cx="3050156" cy="232304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11" y="2730951"/>
            <a:ext cx="2789017" cy="241918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59" y="1800744"/>
            <a:ext cx="2872381" cy="246695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8E3"/>
              </a:clrFrom>
              <a:clrTo>
                <a:srgbClr val="FFF8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8" y="699072"/>
            <a:ext cx="1695967" cy="14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2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631" b="32583"/>
          <a:stretch/>
        </p:blipFill>
        <p:spPr>
          <a:xfrm>
            <a:off x="462570" y="1216248"/>
            <a:ext cx="2782906" cy="2086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99" y="3498224"/>
            <a:ext cx="3496076" cy="2521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717441"/>
            <a:ext cx="4648200" cy="3113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22" y="550573"/>
            <a:ext cx="3683357" cy="2947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r="17574" b="35023"/>
          <a:stretch/>
        </p:blipFill>
        <p:spPr>
          <a:xfrm>
            <a:off x="8682237" y="3761436"/>
            <a:ext cx="2848375" cy="1912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822075" y="1070291"/>
            <a:ext cx="3928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ВЫПОЛНЕНИЕ ЗАДАНИЙ</a:t>
            </a:r>
            <a:endParaRPr lang="ru-RU" sz="28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355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9211" y="5171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ЗАДАНИЕ 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№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</a:p>
          <a:p>
            <a:pPr lvl="0"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ОТ РАЗБОЙНИКА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7741" y="1163513"/>
            <a:ext cx="8319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РАЗБОЙНИК ЛЮБИТ ТАНЦЕВАТ, НО УЖАСНО НЕ ЛЮБИТ ЭТО ДЕЛАТЬ ОДИН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4" name="Физминутка-минутка 17_ мультзарядка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606" y="1471290"/>
            <a:ext cx="7972022" cy="4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11224" y="314287"/>
            <a:ext cx="4498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ФИЗМИНУТКА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4" y="3387144"/>
            <a:ext cx="2909552" cy="3271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72" y="1207395"/>
            <a:ext cx="3386071" cy="3683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93" y="2013934"/>
            <a:ext cx="3141372" cy="373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3" y="978795"/>
            <a:ext cx="2742125" cy="207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206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5273" y="2080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ЗАДАНИЕ 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№5 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ОТ РАЗБОЙНИКА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811" y="854420"/>
            <a:ext cx="11384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Выделить гласные, слияния, твердые и мягкие согласные. Разделить на слоги. К  слову «Листочек» и «Ветерок» составить звуковую схему.</a:t>
            </a: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 (РАБОТАЮТ В ТЕТРАДЯХ)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217" y="2408349"/>
            <a:ext cx="50098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ЛИСТОЧЕК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ОСИНКА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ВЕТЕРОК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ТРАВИНКА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СУМКА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МИСКА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НОСОРОГ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КУКУРУЗА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РАК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Black" panose="020B0A04020102020204" pitchFamily="34" charset="0"/>
              </a:rPr>
              <a:t>ЛЕВ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06" y="-304679"/>
            <a:ext cx="6684134" cy="4844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5" y="3776643"/>
            <a:ext cx="7179972" cy="4618585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2694905" y="2638142"/>
            <a:ext cx="1738647" cy="190166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434107" y="2408349"/>
            <a:ext cx="3902299" cy="75985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2" y="2514600"/>
            <a:ext cx="4248955" cy="3651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785" y="1004552"/>
            <a:ext cx="3965620" cy="3844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97208" y="365802"/>
            <a:ext cx="65248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РАБОТА ПОДГРУППАМИ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13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813"/>
            <a:ext cx="4174522" cy="4694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5015" y="360608"/>
            <a:ext cx="7250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Разбойник от злости потолстел. Он не ожидал, что вы такие умные.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2748" y="1622738"/>
            <a:ext cx="4211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СПРЯТАЛ Я КОРЗИНКУ ПОД ДЕРЕВОМ ОДНИМ: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ТЕМНОЙ ОН ПОКРЫТ КОРОЙ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ЛИСТ КРАСИВЫЙ, ВЫРЕЗНОЙ.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А НА КОНЧИКЕ ВЕТВЕЙ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МНОГО- МНОГО ЖЕЛУДЕЙ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99" y="714551"/>
            <a:ext cx="4170989" cy="5789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56" y="3312670"/>
            <a:ext cx="3499946" cy="300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00" y="1474465"/>
            <a:ext cx="2306120" cy="44934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34" y="1999629"/>
            <a:ext cx="2525130" cy="4273128"/>
          </a:xfrm>
          <a:prstGeom prst="rect">
            <a:avLst/>
          </a:prstGeom>
          <a:scene3d>
            <a:camera prst="orthographicFront">
              <a:rot lat="0" lon="10800000" rev="180000"/>
            </a:camera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2548265" y="274322"/>
            <a:ext cx="8200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Очень рада бабушка и внучка. Благодарят вас и приглашают за праздничный стол. 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64" y="1999629"/>
            <a:ext cx="5921829" cy="6171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9" y="1309968"/>
            <a:ext cx="2641600" cy="2411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2772228"/>
            <a:ext cx="2264230" cy="15498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15" y="2966598"/>
            <a:ext cx="1461802" cy="10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502480"/>
            <a:ext cx="9144000" cy="1596571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В гости к принцессе Грамматике</a:t>
            </a:r>
            <a:endParaRPr lang="ru-RU" sz="7200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1" y="1918747"/>
            <a:ext cx="3115733" cy="4559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52" y="3773714"/>
            <a:ext cx="2261048" cy="2498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97" y="4517117"/>
            <a:ext cx="2762552" cy="2188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1064">
            <a:off x="8375587" y="1703450"/>
            <a:ext cx="2962141" cy="2273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0" y="1300765"/>
            <a:ext cx="2350394" cy="21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130" y="2266682"/>
            <a:ext cx="88864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C00000"/>
                </a:solidFill>
                <a:cs typeface="Aharoni" panose="02010803020104030203" pitchFamily="2" charset="-79"/>
              </a:rPr>
              <a:t>СПАСИБО ЗА ВНИМАНИЕ</a:t>
            </a:r>
            <a:endParaRPr lang="ru-RU" sz="8800" dirty="0"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054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413" y="601506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cap="none" spc="0" dirty="0" smtClean="0">
              <a:ln/>
              <a:solidFill>
                <a:srgbClr val="002060"/>
              </a:solidFill>
              <a:effectLst/>
            </a:endParaRPr>
          </a:p>
          <a:p>
            <a:pPr algn="ctr"/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414">
            <a:off x="566783" y="2888342"/>
            <a:ext cx="2350589" cy="31858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67" y="2786415"/>
            <a:ext cx="2438405" cy="3433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950">
            <a:off x="7950197" y="2771133"/>
            <a:ext cx="3185891" cy="32660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1972" y="491011"/>
            <a:ext cx="115523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ОПРЕДЕЛЕНИЕ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ТЕРМИНА</a:t>
            </a:r>
          </a:p>
          <a:p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Грамматика</a:t>
            </a:r>
            <a:r>
              <a:rPr lang="ru-RU" dirty="0"/>
              <a:t> – </a:t>
            </a:r>
            <a:r>
              <a:rPr lang="ru-RU" dirty="0">
                <a:latin typeface="Arial Black" panose="020B0A04020102020204" pitchFamily="34" charset="0"/>
              </a:rPr>
              <a:t>это часть науки о родном языке, знакомясь с которой, малыш учится правильно писать и говорить, строить предложения без ошибок. Подобные занятия формируют интеллект, развивают воображение и память, способствуют тому, что речь ребенка становится образной, выразительной и, самое главное, более грамотной.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0457" y="494495"/>
            <a:ext cx="11689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Упражнения помогают сформировать у детей следующие категории умений и навыков: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186" y="1609859"/>
            <a:ext cx="109985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 Black" panose="020B0A04020102020204" pitchFamily="34" charset="0"/>
              </a:rPr>
              <a:t>р</a:t>
            </a:r>
            <a:r>
              <a:rPr lang="ru-RU" dirty="0" smtClean="0">
                <a:latin typeface="Arial Black" panose="020B0A04020102020204" pitchFamily="34" charset="0"/>
              </a:rPr>
              <a:t>азвитие «языкового чутья» - умения интуитивно понимать и использовать нормы русского языка;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 Black" panose="020B0A04020102020204" pitchFamily="34" charset="0"/>
              </a:rPr>
              <a:t>фонетический слух – на слух определять, если в определенном слове конкретный звук;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 Black" panose="020B0A04020102020204" pitchFamily="34" charset="0"/>
              </a:rPr>
              <a:t>о</a:t>
            </a:r>
            <a:r>
              <a:rPr lang="ru-RU" dirty="0" smtClean="0">
                <a:latin typeface="Arial Black" panose="020B0A04020102020204" pitchFamily="34" charset="0"/>
              </a:rPr>
              <a:t>богащение активного и пассивного лексикона;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 Black" panose="020B0A04020102020204" pitchFamily="34" charset="0"/>
              </a:rPr>
              <a:t>р</a:t>
            </a:r>
            <a:r>
              <a:rPr lang="ru-RU" dirty="0" smtClean="0">
                <a:latin typeface="Arial Black" panose="020B0A04020102020204" pitchFamily="34" charset="0"/>
              </a:rPr>
              <a:t>азвитие и улучшение связной речи;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 Black" panose="020B0A04020102020204" pitchFamily="34" charset="0"/>
              </a:rPr>
              <a:t>у</a:t>
            </a:r>
            <a:r>
              <a:rPr lang="ru-RU" dirty="0" smtClean="0">
                <a:latin typeface="Arial Black" panose="020B0A04020102020204" pitchFamily="34" charset="0"/>
              </a:rPr>
              <a:t>мение согласовать слова  при построение фразы;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 Black" panose="020B0A04020102020204" pitchFamily="34" charset="0"/>
              </a:rPr>
              <a:t>с</a:t>
            </a:r>
            <a:r>
              <a:rPr lang="ru-RU" dirty="0" smtClean="0">
                <a:latin typeface="Arial Black" panose="020B0A04020102020204" pitchFamily="34" charset="0"/>
              </a:rPr>
              <a:t>пособность делить слова на слоги.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74" y="3116687"/>
            <a:ext cx="3554570" cy="28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0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33" y="956446"/>
            <a:ext cx="2679678" cy="5100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489" y="1112140"/>
            <a:ext cx="38796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Я вчера весь день молчала,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Только головой кивала,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Жестами изображала,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Кое-что на лист писала…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Не легко мне дался день,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Но могу сказать теперь: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Коль молчать поймут едва,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Славно все ж, что есть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97957" y="3662235"/>
            <a:ext cx="206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(СЛОВА)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540" y="4528460"/>
            <a:ext cx="3408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dirty="0">
                <a:solidFill>
                  <a:srgbClr val="003300"/>
                </a:solidFill>
                <a:latin typeface="Arial Black" panose="020B0A04020102020204" pitchFamily="34" charset="0"/>
              </a:rPr>
              <a:t>В каждой книжке и тетрадке </a:t>
            </a:r>
          </a:p>
          <a:p>
            <a:pPr algn="ctr" fontAlgn="base"/>
            <a:r>
              <a:rPr lang="ru-RU" dirty="0">
                <a:solidFill>
                  <a:srgbClr val="003300"/>
                </a:solidFill>
                <a:latin typeface="Arial Black" panose="020B0A04020102020204" pitchFamily="34" charset="0"/>
              </a:rPr>
              <a:t>Можно встретить эти грядки. </a:t>
            </a:r>
            <a:endParaRPr lang="ru-RU" b="0" i="0" dirty="0">
              <a:solidFill>
                <a:srgbClr val="0033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1169" y="5915717"/>
            <a:ext cx="214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(Строчки)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6745" y="739272"/>
            <a:ext cx="2899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Черные, кривые,</a:t>
            </a:r>
            <a:b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От рождения немые.</a:t>
            </a:r>
            <a:b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А встанут в ряд –</a:t>
            </a:r>
            <a:b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Вмиг заговорят.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9272" y="1967739"/>
            <a:ext cx="17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(Буквы)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5647" y="2543301"/>
            <a:ext cx="24819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Знак такой: крючок и точка,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Напишу его на строчке.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Если что-то я спрошу,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То его в конце пишу.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Сколько? Где? Когда? Все просто…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После слов тех — …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3617" y="6100383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(Знак вопроса)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617" y="309093"/>
            <a:ext cx="393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ЗАГАДКИ</a:t>
            </a:r>
            <a:endParaRPr lang="ru-RU" sz="2400" dirty="0">
              <a:solidFill>
                <a:srgbClr val="00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7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 -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25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5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1103086"/>
            <a:ext cx="2490788" cy="505096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3526971" y="617639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Угадайте, где живет принцесса Грамматика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3714" y="1843316"/>
            <a:ext cx="45139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Стоит надежно, стойко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Древняя постройка.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Каменные своды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Защитят от непогоды.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Насколько высоченные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Вот уж несколько веков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Оберегают от врагов.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13" y="986971"/>
            <a:ext cx="4677229" cy="49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98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78 -0.15556 L -3.125E-6 -0.16111 " pathEditMode="relative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39" y="244698"/>
            <a:ext cx="3965323" cy="5608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5" y="4597758"/>
            <a:ext cx="10058400" cy="1967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1107583"/>
            <a:ext cx="4520485" cy="5750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6831" y="345135"/>
            <a:ext cx="8847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один из солнечных дней, принцесса отправилась в гости к своей бабушке.  Она взяла корзину с клубочками знаний и отправилась в путь. А что с ней приключилось по дороге, вам нужно догадаться самим.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59" y="-87559"/>
            <a:ext cx="2165021" cy="19678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7225" y="2352059"/>
            <a:ext cx="530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ЗАДАНИЕ№1: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Составление рассказов по схемам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7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9268" y="218941"/>
            <a:ext cx="4881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СОСТАВЛЕНИЕ РАССКАЗА ПО СХЕМЕ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1" y="865273"/>
            <a:ext cx="10561581" cy="57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0"/>
            <a:ext cx="1062507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90" y="1764405"/>
            <a:ext cx="1384479" cy="14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518</Words>
  <Application>Microsoft Office PowerPoint</Application>
  <PresentationFormat>Широкоэкранный</PresentationFormat>
  <Paragraphs>113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Aharoni</vt:lpstr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В гости к принцессе Грамматике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гостях у грамматики</dc:title>
  <dc:creator>Александр</dc:creator>
  <cp:lastModifiedBy>Александр</cp:lastModifiedBy>
  <cp:revision>66</cp:revision>
  <dcterms:created xsi:type="dcterms:W3CDTF">2022-11-15T10:17:17Z</dcterms:created>
  <dcterms:modified xsi:type="dcterms:W3CDTF">2022-12-02T07:33:49Z</dcterms:modified>
</cp:coreProperties>
</file>